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4" r:id="rId1"/>
  </p:sldMasterIdLst>
  <p:notesMasterIdLst>
    <p:notesMasterId r:id="rId8"/>
  </p:notesMasterIdLst>
  <p:sldIdLst>
    <p:sldId id="256" r:id="rId2"/>
    <p:sldId id="261" r:id="rId3"/>
    <p:sldId id="264" r:id="rId4"/>
    <p:sldId id="263" r:id="rId5"/>
    <p:sldId id="258" r:id="rId6"/>
    <p:sldId id="265" r:id="rId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62"/>
    <p:restoredTop sz="94783"/>
  </p:normalViewPr>
  <p:slideViewPr>
    <p:cSldViewPr snapToGrid="0" snapToObjects="1">
      <p:cViewPr varScale="1">
        <p:scale>
          <a:sx n="122" d="100"/>
          <a:sy n="122" d="100"/>
        </p:scale>
        <p:origin x="36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6DAC16-DA02-F847-8D55-44345BC3D9A5}" type="datetimeFigureOut">
              <a:rPr lang="de-DE" smtClean="0"/>
              <a:t>28.05.20</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89C40D-A5FA-9D41-B261-246A7ED06252}" type="slidenum">
              <a:rPr lang="de-DE" smtClean="0"/>
              <a:t>‹#›</a:t>
            </a:fld>
            <a:endParaRPr lang="de-DE"/>
          </a:p>
        </p:txBody>
      </p:sp>
    </p:spTree>
    <p:extLst>
      <p:ext uri="{BB962C8B-B14F-4D97-AF65-F5344CB8AC3E}">
        <p14:creationId xmlns:p14="http://schemas.microsoft.com/office/powerpoint/2010/main" val="264551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80C8B8-B73E-8B47-9E48-221C3F590C28}" type="datetime1">
              <a:rPr lang="de-DE" smtClean="0"/>
              <a:t>28.05.20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7DF2A7E-8477-AD4D-AAAC-6B3DEECADF48}" type="slidenum">
              <a:rPr lang="de-DE" smtClean="0"/>
              <a:t>‹#›</a:t>
            </a:fld>
            <a:endParaRPr lang="de-DE"/>
          </a:p>
        </p:txBody>
      </p:sp>
    </p:spTree>
    <p:extLst>
      <p:ext uri="{BB962C8B-B14F-4D97-AF65-F5344CB8AC3E}">
        <p14:creationId xmlns:p14="http://schemas.microsoft.com/office/powerpoint/2010/main" val="4276656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C37B03-4513-A141-9022-E9824DCBB0A0}" type="datetime1">
              <a:rPr lang="de-DE" smtClean="0"/>
              <a:t>28.05.20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7DF2A7E-8477-AD4D-AAAC-6B3DEECADF48}" type="slidenum">
              <a:rPr lang="de-DE" smtClean="0"/>
              <a:t>‹#›</a:t>
            </a:fld>
            <a:endParaRPr lang="de-DE"/>
          </a:p>
        </p:txBody>
      </p:sp>
    </p:spTree>
    <p:extLst>
      <p:ext uri="{BB962C8B-B14F-4D97-AF65-F5344CB8AC3E}">
        <p14:creationId xmlns:p14="http://schemas.microsoft.com/office/powerpoint/2010/main" val="3131800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214724-919D-3A48-917F-8917AAF14B3A}" type="datetime1">
              <a:rPr lang="de-DE" smtClean="0"/>
              <a:t>28.05.20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7DF2A7E-8477-AD4D-AAAC-6B3DEECADF48}" type="slidenum">
              <a:rPr lang="de-DE" smtClean="0"/>
              <a:t>‹#›</a:t>
            </a:fld>
            <a:endParaRPr lang="de-DE"/>
          </a:p>
        </p:txBody>
      </p:sp>
    </p:spTree>
    <p:extLst>
      <p:ext uri="{BB962C8B-B14F-4D97-AF65-F5344CB8AC3E}">
        <p14:creationId xmlns:p14="http://schemas.microsoft.com/office/powerpoint/2010/main" val="3919601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2A8D32-BB74-954F-ACFF-87E57C5AC28A}" type="datetime1">
              <a:rPr lang="de-DE" smtClean="0"/>
              <a:t>28.05.20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7DF2A7E-8477-AD4D-AAAC-6B3DEECADF48}" type="slidenum">
              <a:rPr lang="de-DE" smtClean="0"/>
              <a:t>‹#›</a:t>
            </a:fld>
            <a:endParaRPr lang="de-DE"/>
          </a:p>
        </p:txBody>
      </p:sp>
    </p:spTree>
    <p:extLst>
      <p:ext uri="{BB962C8B-B14F-4D97-AF65-F5344CB8AC3E}">
        <p14:creationId xmlns:p14="http://schemas.microsoft.com/office/powerpoint/2010/main" val="2010548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46E76CB-6BB4-DA4C-B48D-169919057F8A}" type="datetime1">
              <a:rPr lang="de-DE" smtClean="0"/>
              <a:t>28.05.20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7DF2A7E-8477-AD4D-AAAC-6B3DEECADF48}" type="slidenum">
              <a:rPr lang="de-DE" smtClean="0"/>
              <a:t>‹#›</a:t>
            </a:fld>
            <a:endParaRPr lang="de-DE"/>
          </a:p>
        </p:txBody>
      </p:sp>
    </p:spTree>
    <p:extLst>
      <p:ext uri="{BB962C8B-B14F-4D97-AF65-F5344CB8AC3E}">
        <p14:creationId xmlns:p14="http://schemas.microsoft.com/office/powerpoint/2010/main" val="4122510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5CE61A-5631-AE44-8294-14E7692462B8}" type="datetime1">
              <a:rPr lang="de-DE" smtClean="0"/>
              <a:t>28.05.20</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7DF2A7E-8477-AD4D-AAAC-6B3DEECADF48}" type="slidenum">
              <a:rPr lang="de-DE" smtClean="0"/>
              <a:t>‹#›</a:t>
            </a:fld>
            <a:endParaRPr lang="de-DE"/>
          </a:p>
        </p:txBody>
      </p:sp>
    </p:spTree>
    <p:extLst>
      <p:ext uri="{BB962C8B-B14F-4D97-AF65-F5344CB8AC3E}">
        <p14:creationId xmlns:p14="http://schemas.microsoft.com/office/powerpoint/2010/main" val="1997891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641EFC-DD41-024F-AF86-EE6616483216}" type="datetime1">
              <a:rPr lang="de-DE" smtClean="0"/>
              <a:t>28.05.20</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87DF2A7E-8477-AD4D-AAAC-6B3DEECADF48}" type="slidenum">
              <a:rPr lang="de-DE" smtClean="0"/>
              <a:t>‹#›</a:t>
            </a:fld>
            <a:endParaRPr lang="de-DE"/>
          </a:p>
        </p:txBody>
      </p:sp>
    </p:spTree>
    <p:extLst>
      <p:ext uri="{BB962C8B-B14F-4D97-AF65-F5344CB8AC3E}">
        <p14:creationId xmlns:p14="http://schemas.microsoft.com/office/powerpoint/2010/main" val="2308487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0441C9-2726-8849-B1B3-1ACF09CA1DD5}" type="datetime1">
              <a:rPr lang="de-DE" smtClean="0"/>
              <a:t>28.05.20</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87DF2A7E-8477-AD4D-AAAC-6B3DEECADF48}" type="slidenum">
              <a:rPr lang="de-DE" smtClean="0"/>
              <a:t>‹#›</a:t>
            </a:fld>
            <a:endParaRPr lang="de-DE"/>
          </a:p>
        </p:txBody>
      </p:sp>
    </p:spTree>
    <p:extLst>
      <p:ext uri="{BB962C8B-B14F-4D97-AF65-F5344CB8AC3E}">
        <p14:creationId xmlns:p14="http://schemas.microsoft.com/office/powerpoint/2010/main" val="1045653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DD452A-2813-4646-AD19-8C4B9CDAB8F3}" type="datetime1">
              <a:rPr lang="de-DE" smtClean="0"/>
              <a:t>28.05.20</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87DF2A7E-8477-AD4D-AAAC-6B3DEECADF48}" type="slidenum">
              <a:rPr lang="de-DE" smtClean="0"/>
              <a:t>‹#›</a:t>
            </a:fld>
            <a:endParaRPr lang="de-DE"/>
          </a:p>
        </p:txBody>
      </p:sp>
    </p:spTree>
    <p:extLst>
      <p:ext uri="{BB962C8B-B14F-4D97-AF65-F5344CB8AC3E}">
        <p14:creationId xmlns:p14="http://schemas.microsoft.com/office/powerpoint/2010/main" val="735425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F90A40-5018-E844-AE4D-A04427B8A67D}" type="datetime1">
              <a:rPr lang="de-DE" smtClean="0"/>
              <a:t>28.05.20</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7DF2A7E-8477-AD4D-AAAC-6B3DEECADF48}" type="slidenum">
              <a:rPr lang="de-DE" smtClean="0"/>
              <a:t>‹#›</a:t>
            </a:fld>
            <a:endParaRPr lang="de-DE"/>
          </a:p>
        </p:txBody>
      </p:sp>
    </p:spTree>
    <p:extLst>
      <p:ext uri="{BB962C8B-B14F-4D97-AF65-F5344CB8AC3E}">
        <p14:creationId xmlns:p14="http://schemas.microsoft.com/office/powerpoint/2010/main" val="3262040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39CFF23-CD56-C845-9F00-3DA42EF60425}" type="datetime1">
              <a:rPr lang="de-DE" smtClean="0"/>
              <a:t>28.05.20</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7DF2A7E-8477-AD4D-AAAC-6B3DEECADF48}" type="slidenum">
              <a:rPr lang="de-DE" smtClean="0"/>
              <a:t>‹#›</a:t>
            </a:fld>
            <a:endParaRPr lang="de-DE"/>
          </a:p>
        </p:txBody>
      </p:sp>
    </p:spTree>
    <p:extLst>
      <p:ext uri="{BB962C8B-B14F-4D97-AF65-F5344CB8AC3E}">
        <p14:creationId xmlns:p14="http://schemas.microsoft.com/office/powerpoint/2010/main" val="3800747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F19D19"/>
            </a:gs>
            <a:gs pos="100000">
              <a:schemeClr val="accent6"/>
            </a:gs>
            <a:gs pos="100000">
              <a:schemeClr val="accent6"/>
            </a:gs>
            <a:gs pos="93000">
              <a:schemeClr val="bg1"/>
            </a:gs>
            <a:gs pos="100000">
              <a:schemeClr val="accent6"/>
            </a:gs>
            <a:gs pos="100000">
              <a:schemeClr val="accent6"/>
            </a:gs>
            <a:gs pos="100000">
              <a:schemeClr val="accent6"/>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BDBEBC-F268-6843-9BFF-885A5F68C54F}" type="datetime1">
              <a:rPr lang="de-DE" smtClean="0"/>
              <a:t>28.05.20</a:t>
            </a:fld>
            <a:endParaRPr lang="de-D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DF2A7E-8477-AD4D-AAAC-6B3DEECADF48}" type="slidenum">
              <a:rPr lang="de-DE" smtClean="0"/>
              <a:t>‹#›</a:t>
            </a:fld>
            <a:endParaRPr lang="de-DE"/>
          </a:p>
        </p:txBody>
      </p:sp>
    </p:spTree>
    <p:extLst>
      <p:ext uri="{BB962C8B-B14F-4D97-AF65-F5344CB8AC3E}">
        <p14:creationId xmlns:p14="http://schemas.microsoft.com/office/powerpoint/2010/main" val="1128585875"/>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CBA6C-EBAC-6C47-B1DE-F6EF0864F514}"/>
              </a:ext>
            </a:extLst>
          </p:cNvPr>
          <p:cNvSpPr>
            <a:spLocks noGrp="1"/>
          </p:cNvSpPr>
          <p:nvPr>
            <p:ph type="ctrTitle"/>
          </p:nvPr>
        </p:nvSpPr>
        <p:spPr>
          <a:xfrm>
            <a:off x="1524000" y="1122363"/>
            <a:ext cx="9144000" cy="801687"/>
          </a:xfrm>
        </p:spPr>
        <p:txBody>
          <a:bodyPr>
            <a:noAutofit/>
          </a:bodyPr>
          <a:lstStyle/>
          <a:p>
            <a:r>
              <a:rPr lang="en-US" sz="4600" b="1" dirty="0"/>
              <a:t>Human Activity Recognition (HAR)</a:t>
            </a:r>
            <a:endParaRPr lang="de-DE" sz="4600" b="1" dirty="0"/>
          </a:p>
        </p:txBody>
      </p:sp>
      <p:sp>
        <p:nvSpPr>
          <p:cNvPr id="3" name="Subtitle 2">
            <a:extLst>
              <a:ext uri="{FF2B5EF4-FFF2-40B4-BE49-F238E27FC236}">
                <a16:creationId xmlns:a16="http://schemas.microsoft.com/office/drawing/2014/main" id="{2E7A83E6-CDAE-8E42-9BB0-590F9A79385F}"/>
              </a:ext>
            </a:extLst>
          </p:cNvPr>
          <p:cNvSpPr>
            <a:spLocks noGrp="1"/>
          </p:cNvSpPr>
          <p:nvPr>
            <p:ph type="subTitle" idx="1"/>
          </p:nvPr>
        </p:nvSpPr>
        <p:spPr>
          <a:xfrm>
            <a:off x="833378" y="2291787"/>
            <a:ext cx="10637134" cy="3078866"/>
          </a:xfrm>
        </p:spPr>
        <p:txBody>
          <a:bodyPr>
            <a:normAutofit/>
          </a:bodyPr>
          <a:lstStyle/>
          <a:p>
            <a:endParaRPr lang="de-DE" dirty="0">
              <a:latin typeface="+mj-lt"/>
            </a:endParaRPr>
          </a:p>
          <a:p>
            <a:r>
              <a:rPr lang="de-DE" dirty="0" err="1">
                <a:latin typeface="+mj-lt"/>
              </a:rPr>
              <a:t>By</a:t>
            </a:r>
            <a:r>
              <a:rPr lang="de-DE" dirty="0">
                <a:latin typeface="+mj-lt"/>
              </a:rPr>
              <a:t>,</a:t>
            </a:r>
          </a:p>
          <a:p>
            <a:r>
              <a:rPr lang="de-DE" dirty="0" err="1">
                <a:latin typeface="+mj-lt"/>
              </a:rPr>
              <a:t>Jathin</a:t>
            </a:r>
            <a:r>
              <a:rPr lang="de-DE" dirty="0">
                <a:latin typeface="+mj-lt"/>
              </a:rPr>
              <a:t> </a:t>
            </a:r>
            <a:r>
              <a:rPr lang="de-DE" dirty="0" err="1">
                <a:latin typeface="+mj-lt"/>
              </a:rPr>
              <a:t>Sreenivas</a:t>
            </a:r>
            <a:r>
              <a:rPr lang="de-DE" dirty="0">
                <a:latin typeface="+mj-lt"/>
              </a:rPr>
              <a:t>,</a:t>
            </a:r>
          </a:p>
          <a:p>
            <a:r>
              <a:rPr lang="de-DE" dirty="0">
                <a:latin typeface="+mj-lt"/>
              </a:rPr>
              <a:t>Vineeth Bhat,</a:t>
            </a:r>
          </a:p>
          <a:p>
            <a:r>
              <a:rPr lang="de-DE" dirty="0" err="1">
                <a:latin typeface="+mj-lt"/>
              </a:rPr>
              <a:t>Vidya</a:t>
            </a:r>
            <a:r>
              <a:rPr lang="de-DE" dirty="0">
                <a:latin typeface="+mj-lt"/>
              </a:rPr>
              <a:t> </a:t>
            </a:r>
            <a:r>
              <a:rPr lang="de-DE" dirty="0" err="1">
                <a:latin typeface="+mj-lt"/>
              </a:rPr>
              <a:t>Gopalakrishnarao</a:t>
            </a:r>
            <a:endParaRPr lang="de-DE" dirty="0">
              <a:latin typeface="+mj-lt"/>
            </a:endParaRPr>
          </a:p>
        </p:txBody>
      </p:sp>
      <p:pic>
        <p:nvPicPr>
          <p:cNvPr id="8" name="Graphic 7">
            <a:extLst>
              <a:ext uri="{FF2B5EF4-FFF2-40B4-BE49-F238E27FC236}">
                <a16:creationId xmlns:a16="http://schemas.microsoft.com/office/drawing/2014/main" id="{79160A8F-2361-E442-90FE-1BD44AA6A3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23400" y="131763"/>
            <a:ext cx="2489200" cy="990600"/>
          </a:xfrm>
          <a:prstGeom prst="rect">
            <a:avLst/>
          </a:prstGeom>
        </p:spPr>
      </p:pic>
      <p:sp>
        <p:nvSpPr>
          <p:cNvPr id="23" name="Slide Number Placeholder 22">
            <a:extLst>
              <a:ext uri="{FF2B5EF4-FFF2-40B4-BE49-F238E27FC236}">
                <a16:creationId xmlns:a16="http://schemas.microsoft.com/office/drawing/2014/main" id="{25D32BAB-90E4-BC46-9987-1635EFEDD79D}"/>
              </a:ext>
            </a:extLst>
          </p:cNvPr>
          <p:cNvSpPr>
            <a:spLocks noGrp="1"/>
          </p:cNvSpPr>
          <p:nvPr>
            <p:ph type="sldNum" sz="quarter" idx="12"/>
          </p:nvPr>
        </p:nvSpPr>
        <p:spPr/>
        <p:txBody>
          <a:bodyPr/>
          <a:lstStyle/>
          <a:p>
            <a:fld id="{87DF2A7E-8477-AD4D-AAAC-6B3DEECADF48}" type="slidenum">
              <a:rPr lang="de-DE" smtClean="0">
                <a:latin typeface="+mj-lt"/>
              </a:rPr>
              <a:t>1</a:t>
            </a:fld>
            <a:endParaRPr lang="de-DE">
              <a:latin typeface="+mj-lt"/>
            </a:endParaRPr>
          </a:p>
        </p:txBody>
      </p:sp>
    </p:spTree>
    <p:extLst>
      <p:ext uri="{BB962C8B-B14F-4D97-AF65-F5344CB8AC3E}">
        <p14:creationId xmlns:p14="http://schemas.microsoft.com/office/powerpoint/2010/main" val="1039595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8CA070-04CC-FB4D-AFC6-2FBAE50B479E}"/>
              </a:ext>
            </a:extLst>
          </p:cNvPr>
          <p:cNvSpPr>
            <a:spLocks noGrp="1"/>
          </p:cNvSpPr>
          <p:nvPr>
            <p:ph idx="1"/>
          </p:nvPr>
        </p:nvSpPr>
        <p:spPr>
          <a:xfrm>
            <a:off x="838200" y="2039007"/>
            <a:ext cx="10515600" cy="4137955"/>
          </a:xfrm>
        </p:spPr>
        <p:txBody>
          <a:bodyPr/>
          <a:lstStyle/>
          <a:p>
            <a:pPr marL="457200" lvl="1" indent="0" algn="just">
              <a:buNone/>
            </a:pPr>
            <a:r>
              <a:rPr lang="en-US" sz="2200" dirty="0">
                <a:latin typeface="+mj-lt"/>
              </a:rPr>
              <a:t>The scope of the project is to understand the working of the sensors embedded in our smartphones and access it to track various human activities. Extracting the data collected by the sensors and displaying it in presentable form in real time. </a:t>
            </a:r>
          </a:p>
          <a:p>
            <a:pPr marL="457200" lvl="1" indent="0">
              <a:buNone/>
            </a:pPr>
            <a:endParaRPr lang="en-US" dirty="0">
              <a:latin typeface="+mj-lt"/>
            </a:endParaRPr>
          </a:p>
          <a:p>
            <a:pPr marL="457200" lvl="1" indent="0">
              <a:buNone/>
            </a:pPr>
            <a:endParaRPr lang="en-US" dirty="0">
              <a:latin typeface="+mj-lt"/>
            </a:endParaRPr>
          </a:p>
        </p:txBody>
      </p:sp>
      <p:sp>
        <p:nvSpPr>
          <p:cNvPr id="4" name="Slide Number Placeholder 3">
            <a:extLst>
              <a:ext uri="{FF2B5EF4-FFF2-40B4-BE49-F238E27FC236}">
                <a16:creationId xmlns:a16="http://schemas.microsoft.com/office/drawing/2014/main" id="{02DAFDE3-3DC8-BA46-9FC0-C2A8DAD1FA8D}"/>
              </a:ext>
            </a:extLst>
          </p:cNvPr>
          <p:cNvSpPr>
            <a:spLocks noGrp="1"/>
          </p:cNvSpPr>
          <p:nvPr>
            <p:ph type="sldNum" sz="quarter" idx="12"/>
          </p:nvPr>
        </p:nvSpPr>
        <p:spPr/>
        <p:txBody>
          <a:bodyPr/>
          <a:lstStyle/>
          <a:p>
            <a:fld id="{87DF2A7E-8477-AD4D-AAAC-6B3DEECADF48}" type="slidenum">
              <a:rPr lang="de-DE" smtClean="0">
                <a:latin typeface="+mj-lt"/>
              </a:rPr>
              <a:t>2</a:t>
            </a:fld>
            <a:endParaRPr lang="de-DE">
              <a:latin typeface="+mj-lt"/>
            </a:endParaRPr>
          </a:p>
        </p:txBody>
      </p:sp>
      <p:pic>
        <p:nvPicPr>
          <p:cNvPr id="5" name="Graphic 4">
            <a:extLst>
              <a:ext uri="{FF2B5EF4-FFF2-40B4-BE49-F238E27FC236}">
                <a16:creationId xmlns:a16="http://schemas.microsoft.com/office/drawing/2014/main" id="{6D17843F-67EA-D94B-84D4-8EE26E4799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23400" y="131763"/>
            <a:ext cx="2489200" cy="990600"/>
          </a:xfrm>
          <a:prstGeom prst="rect">
            <a:avLst/>
          </a:prstGeom>
        </p:spPr>
      </p:pic>
      <p:sp>
        <p:nvSpPr>
          <p:cNvPr id="2" name="TextBox 1">
            <a:extLst>
              <a:ext uri="{FF2B5EF4-FFF2-40B4-BE49-F238E27FC236}">
                <a16:creationId xmlns:a16="http://schemas.microsoft.com/office/drawing/2014/main" id="{311FFEA7-0E44-214D-AE0A-6F880818592E}"/>
              </a:ext>
            </a:extLst>
          </p:cNvPr>
          <p:cNvSpPr txBox="1"/>
          <p:nvPr/>
        </p:nvSpPr>
        <p:spPr>
          <a:xfrm>
            <a:off x="838200" y="573644"/>
            <a:ext cx="3923414" cy="646331"/>
          </a:xfrm>
          <a:prstGeom prst="rect">
            <a:avLst/>
          </a:prstGeom>
          <a:noFill/>
        </p:spPr>
        <p:txBody>
          <a:bodyPr wrap="square" rtlCol="0">
            <a:spAutoFit/>
          </a:bodyPr>
          <a:lstStyle/>
          <a:p>
            <a:r>
              <a:rPr lang="en-US" sz="3600" dirty="0">
                <a:latin typeface="+mj-lt"/>
              </a:rPr>
              <a:t>Project Vision</a:t>
            </a:r>
          </a:p>
        </p:txBody>
      </p:sp>
    </p:spTree>
    <p:extLst>
      <p:ext uri="{BB962C8B-B14F-4D97-AF65-F5344CB8AC3E}">
        <p14:creationId xmlns:p14="http://schemas.microsoft.com/office/powerpoint/2010/main" val="2508977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E26E6-2DFE-BC45-96FC-DE978664E48D}"/>
              </a:ext>
            </a:extLst>
          </p:cNvPr>
          <p:cNvSpPr>
            <a:spLocks noGrp="1"/>
          </p:cNvSpPr>
          <p:nvPr>
            <p:ph type="title"/>
          </p:nvPr>
        </p:nvSpPr>
        <p:spPr>
          <a:xfrm>
            <a:off x="838200" y="121827"/>
            <a:ext cx="10515600" cy="871370"/>
          </a:xfrm>
        </p:spPr>
        <p:txBody>
          <a:bodyPr>
            <a:normAutofit/>
          </a:bodyPr>
          <a:lstStyle/>
          <a:p>
            <a:r>
              <a:rPr lang="en-US" sz="3600" dirty="0"/>
              <a:t>Requirements</a:t>
            </a:r>
          </a:p>
        </p:txBody>
      </p:sp>
      <p:sp>
        <p:nvSpPr>
          <p:cNvPr id="3" name="Content Placeholder 2">
            <a:extLst>
              <a:ext uri="{FF2B5EF4-FFF2-40B4-BE49-F238E27FC236}">
                <a16:creationId xmlns:a16="http://schemas.microsoft.com/office/drawing/2014/main" id="{2C2BCEDF-472F-B242-ADF9-924D4710009B}"/>
              </a:ext>
            </a:extLst>
          </p:cNvPr>
          <p:cNvSpPr>
            <a:spLocks noGrp="1"/>
          </p:cNvSpPr>
          <p:nvPr>
            <p:ph idx="1"/>
          </p:nvPr>
        </p:nvSpPr>
        <p:spPr>
          <a:xfrm>
            <a:off x="838200" y="993197"/>
            <a:ext cx="10515600" cy="5183767"/>
          </a:xfrm>
        </p:spPr>
        <p:txBody>
          <a:bodyPr>
            <a:normAutofit fontScale="92500" lnSpcReduction="20000"/>
          </a:bodyPr>
          <a:lstStyle/>
          <a:p>
            <a:r>
              <a:rPr lang="en-US" dirty="0">
                <a:latin typeface="+mj-lt"/>
              </a:rPr>
              <a:t>Functional requirements:</a:t>
            </a:r>
          </a:p>
          <a:p>
            <a:pPr lvl="1"/>
            <a:r>
              <a:rPr lang="en-US" dirty="0">
                <a:latin typeface="+mj-lt"/>
              </a:rPr>
              <a:t>Activity tracking</a:t>
            </a:r>
          </a:p>
          <a:p>
            <a:pPr lvl="1"/>
            <a:r>
              <a:rPr lang="en-US" dirty="0">
                <a:latin typeface="+mj-lt"/>
              </a:rPr>
              <a:t>Accessing sensor</a:t>
            </a:r>
          </a:p>
          <a:p>
            <a:pPr lvl="1"/>
            <a:r>
              <a:rPr lang="en-US" dirty="0">
                <a:latin typeface="+mj-lt"/>
              </a:rPr>
              <a:t>Data representation</a:t>
            </a:r>
          </a:p>
          <a:p>
            <a:endParaRPr lang="en-US" dirty="0">
              <a:latin typeface="+mj-lt"/>
            </a:endParaRPr>
          </a:p>
          <a:p>
            <a:r>
              <a:rPr lang="en-US" dirty="0">
                <a:latin typeface="+mj-lt"/>
              </a:rPr>
              <a:t>Non Functional Requirements:</a:t>
            </a:r>
          </a:p>
          <a:p>
            <a:pPr lvl="1"/>
            <a:r>
              <a:rPr lang="en-US" dirty="0">
                <a:latin typeface="+mj-lt"/>
              </a:rPr>
              <a:t>Real time</a:t>
            </a:r>
          </a:p>
          <a:p>
            <a:pPr lvl="1"/>
            <a:r>
              <a:rPr lang="en-US" dirty="0">
                <a:latin typeface="+mj-lt"/>
              </a:rPr>
              <a:t>Accuracy</a:t>
            </a:r>
          </a:p>
          <a:p>
            <a:pPr lvl="1"/>
            <a:r>
              <a:rPr lang="en-US" dirty="0">
                <a:latin typeface="+mj-lt"/>
              </a:rPr>
              <a:t>Scalability</a:t>
            </a:r>
          </a:p>
          <a:p>
            <a:pPr lvl="1"/>
            <a:r>
              <a:rPr lang="en-US" dirty="0">
                <a:latin typeface="+mj-lt"/>
              </a:rPr>
              <a:t>User friendly</a:t>
            </a:r>
          </a:p>
          <a:p>
            <a:pPr lvl="1"/>
            <a:r>
              <a:rPr lang="en-US" dirty="0">
                <a:latin typeface="+mj-lt"/>
              </a:rPr>
              <a:t>Reliability</a:t>
            </a:r>
          </a:p>
          <a:p>
            <a:pPr lvl="1"/>
            <a:r>
              <a:rPr lang="en-US" dirty="0">
                <a:latin typeface="+mj-lt"/>
              </a:rPr>
              <a:t>Security</a:t>
            </a:r>
          </a:p>
          <a:p>
            <a:pPr lvl="2"/>
            <a:r>
              <a:rPr lang="en-US" dirty="0">
                <a:latin typeface="+mj-lt"/>
              </a:rPr>
              <a:t>Privacy</a:t>
            </a:r>
          </a:p>
          <a:p>
            <a:pPr lvl="2"/>
            <a:r>
              <a:rPr lang="en-US" dirty="0">
                <a:latin typeface="+mj-lt"/>
              </a:rPr>
              <a:t>Confidentiality</a:t>
            </a:r>
          </a:p>
          <a:p>
            <a:pPr lvl="2"/>
            <a:r>
              <a:rPr lang="en-US" dirty="0">
                <a:latin typeface="+mj-lt"/>
              </a:rPr>
              <a:t>Access permission</a:t>
            </a:r>
          </a:p>
          <a:p>
            <a:pPr lvl="2"/>
            <a:r>
              <a:rPr lang="en-US" dirty="0">
                <a:latin typeface="+mj-lt"/>
              </a:rPr>
              <a:t>Authentication</a:t>
            </a:r>
          </a:p>
          <a:p>
            <a:pPr lvl="2"/>
            <a:endParaRPr lang="en-US" dirty="0">
              <a:latin typeface="+mj-lt"/>
            </a:endParaRPr>
          </a:p>
          <a:p>
            <a:endParaRPr lang="en-US" dirty="0">
              <a:latin typeface="+mj-lt"/>
            </a:endParaRPr>
          </a:p>
        </p:txBody>
      </p:sp>
      <p:sp>
        <p:nvSpPr>
          <p:cNvPr id="4" name="Slide Number Placeholder 3">
            <a:extLst>
              <a:ext uri="{FF2B5EF4-FFF2-40B4-BE49-F238E27FC236}">
                <a16:creationId xmlns:a16="http://schemas.microsoft.com/office/drawing/2014/main" id="{AC192062-378D-D940-86E2-BED98C447653}"/>
              </a:ext>
            </a:extLst>
          </p:cNvPr>
          <p:cNvSpPr>
            <a:spLocks noGrp="1"/>
          </p:cNvSpPr>
          <p:nvPr>
            <p:ph type="sldNum" sz="quarter" idx="12"/>
          </p:nvPr>
        </p:nvSpPr>
        <p:spPr/>
        <p:txBody>
          <a:bodyPr/>
          <a:lstStyle/>
          <a:p>
            <a:fld id="{87DF2A7E-8477-AD4D-AAAC-6B3DEECADF48}" type="slidenum">
              <a:rPr lang="de-DE" smtClean="0">
                <a:latin typeface="+mj-lt"/>
              </a:rPr>
              <a:t>3</a:t>
            </a:fld>
            <a:endParaRPr lang="de-DE">
              <a:latin typeface="+mj-lt"/>
            </a:endParaRPr>
          </a:p>
        </p:txBody>
      </p:sp>
      <p:pic>
        <p:nvPicPr>
          <p:cNvPr id="5" name="Graphic 4">
            <a:extLst>
              <a:ext uri="{FF2B5EF4-FFF2-40B4-BE49-F238E27FC236}">
                <a16:creationId xmlns:a16="http://schemas.microsoft.com/office/drawing/2014/main" id="{E103A3B2-A45A-7744-8CD3-683A4AC1FD8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23400" y="182065"/>
            <a:ext cx="2489200" cy="990600"/>
          </a:xfrm>
          <a:prstGeom prst="rect">
            <a:avLst/>
          </a:prstGeom>
        </p:spPr>
      </p:pic>
    </p:spTree>
    <p:extLst>
      <p:ext uri="{BB962C8B-B14F-4D97-AF65-F5344CB8AC3E}">
        <p14:creationId xmlns:p14="http://schemas.microsoft.com/office/powerpoint/2010/main" val="1716665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B3D77-B993-594A-BBAF-477AD1BC8004}"/>
              </a:ext>
            </a:extLst>
          </p:cNvPr>
          <p:cNvSpPr>
            <a:spLocks noGrp="1"/>
          </p:cNvSpPr>
          <p:nvPr>
            <p:ph type="title"/>
          </p:nvPr>
        </p:nvSpPr>
        <p:spPr>
          <a:xfrm>
            <a:off x="838200" y="365125"/>
            <a:ext cx="10515600" cy="623703"/>
          </a:xfrm>
        </p:spPr>
        <p:txBody>
          <a:bodyPr>
            <a:normAutofit fontScale="90000"/>
          </a:bodyPr>
          <a:lstStyle/>
          <a:p>
            <a:r>
              <a:rPr lang="en-US" sz="4000" dirty="0"/>
              <a:t>Development environment</a:t>
            </a:r>
            <a:endParaRPr lang="en-US" dirty="0"/>
          </a:p>
        </p:txBody>
      </p:sp>
      <p:sp>
        <p:nvSpPr>
          <p:cNvPr id="4" name="Slide Number Placeholder 3">
            <a:extLst>
              <a:ext uri="{FF2B5EF4-FFF2-40B4-BE49-F238E27FC236}">
                <a16:creationId xmlns:a16="http://schemas.microsoft.com/office/drawing/2014/main" id="{325043BE-6662-3443-AE6C-6BB8C578F96A}"/>
              </a:ext>
            </a:extLst>
          </p:cNvPr>
          <p:cNvSpPr>
            <a:spLocks noGrp="1"/>
          </p:cNvSpPr>
          <p:nvPr>
            <p:ph type="sldNum" sz="quarter" idx="12"/>
          </p:nvPr>
        </p:nvSpPr>
        <p:spPr/>
        <p:txBody>
          <a:bodyPr/>
          <a:lstStyle/>
          <a:p>
            <a:fld id="{87DF2A7E-8477-AD4D-AAAC-6B3DEECADF48}" type="slidenum">
              <a:rPr lang="de-DE" smtClean="0">
                <a:latin typeface="+mj-lt"/>
              </a:rPr>
              <a:t>4</a:t>
            </a:fld>
            <a:endParaRPr lang="de-DE">
              <a:latin typeface="+mj-lt"/>
            </a:endParaRPr>
          </a:p>
        </p:txBody>
      </p:sp>
      <p:sp>
        <p:nvSpPr>
          <p:cNvPr id="8" name="TextBox 7">
            <a:extLst>
              <a:ext uri="{FF2B5EF4-FFF2-40B4-BE49-F238E27FC236}">
                <a16:creationId xmlns:a16="http://schemas.microsoft.com/office/drawing/2014/main" id="{B98DB151-BE42-984A-AF67-73FF9A96CF51}"/>
              </a:ext>
            </a:extLst>
          </p:cNvPr>
          <p:cNvSpPr txBox="1"/>
          <p:nvPr/>
        </p:nvSpPr>
        <p:spPr>
          <a:xfrm>
            <a:off x="409591" y="849500"/>
            <a:ext cx="7213953" cy="646331"/>
          </a:xfrm>
          <a:prstGeom prst="rect">
            <a:avLst/>
          </a:prstGeom>
          <a:noFill/>
        </p:spPr>
        <p:txBody>
          <a:bodyPr wrap="square" rtlCol="0">
            <a:spAutoFit/>
          </a:bodyPr>
          <a:lstStyle/>
          <a:p>
            <a:endParaRPr lang="en-US" dirty="0">
              <a:latin typeface="+mj-lt"/>
            </a:endParaRPr>
          </a:p>
          <a:p>
            <a:endParaRPr lang="en-US" dirty="0">
              <a:latin typeface="+mj-lt"/>
            </a:endParaRPr>
          </a:p>
        </p:txBody>
      </p:sp>
      <p:pic>
        <p:nvPicPr>
          <p:cNvPr id="7" name="Graphic 6">
            <a:extLst>
              <a:ext uri="{FF2B5EF4-FFF2-40B4-BE49-F238E27FC236}">
                <a16:creationId xmlns:a16="http://schemas.microsoft.com/office/drawing/2014/main" id="{87D95348-75DE-8A42-9344-C0872286D0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23400" y="182065"/>
            <a:ext cx="2489200" cy="990600"/>
          </a:xfrm>
          <a:prstGeom prst="rect">
            <a:avLst/>
          </a:prstGeom>
        </p:spPr>
      </p:pic>
      <p:sp>
        <p:nvSpPr>
          <p:cNvPr id="5" name="Content Placeholder 4">
            <a:extLst>
              <a:ext uri="{FF2B5EF4-FFF2-40B4-BE49-F238E27FC236}">
                <a16:creationId xmlns:a16="http://schemas.microsoft.com/office/drawing/2014/main" id="{9C88647C-72A6-8C42-AF54-3055DE46578E}"/>
              </a:ext>
            </a:extLst>
          </p:cNvPr>
          <p:cNvSpPr>
            <a:spLocks noGrp="1"/>
          </p:cNvSpPr>
          <p:nvPr>
            <p:ph idx="1"/>
          </p:nvPr>
        </p:nvSpPr>
        <p:spPr>
          <a:xfrm>
            <a:off x="838200" y="1355725"/>
            <a:ext cx="10208172" cy="4821238"/>
          </a:xfrm>
        </p:spPr>
        <p:txBody>
          <a:bodyPr/>
          <a:lstStyle/>
          <a:p>
            <a:r>
              <a:rPr lang="en-US" sz="2600" dirty="0">
                <a:latin typeface="+mj-lt"/>
              </a:rPr>
              <a:t>Device Platform : Android</a:t>
            </a:r>
          </a:p>
          <a:p>
            <a:endParaRPr lang="en-US" dirty="0">
              <a:latin typeface="+mj-lt"/>
            </a:endParaRPr>
          </a:p>
          <a:p>
            <a:r>
              <a:rPr lang="en-US" sz="2600" dirty="0">
                <a:latin typeface="+mj-lt"/>
              </a:rPr>
              <a:t>Development Environment: Android Studio [1]</a:t>
            </a:r>
          </a:p>
          <a:p>
            <a:pPr lvl="1"/>
            <a:r>
              <a:rPr lang="en-US" sz="2200" dirty="0">
                <a:latin typeface="+mj-lt"/>
              </a:rPr>
              <a:t>Hardware sensors are accessed using the dedicated android hardware package (</a:t>
            </a:r>
            <a:r>
              <a:rPr lang="en-US" sz="2200" dirty="0" err="1">
                <a:latin typeface="+mj-lt"/>
              </a:rPr>
              <a:t>android.hardware</a:t>
            </a:r>
            <a:r>
              <a:rPr lang="en-US" sz="2200" dirty="0">
                <a:latin typeface="+mj-lt"/>
              </a:rPr>
              <a:t>). It includes the following classes and interfaces</a:t>
            </a:r>
            <a:r>
              <a:rPr lang="en-US" dirty="0">
                <a:latin typeface="+mj-lt"/>
              </a:rPr>
              <a:t>.</a:t>
            </a:r>
          </a:p>
          <a:p>
            <a:pPr lvl="2"/>
            <a:r>
              <a:rPr lang="en-US" dirty="0" err="1">
                <a:latin typeface="+mj-lt"/>
              </a:rPr>
              <a:t>SensorManager</a:t>
            </a:r>
            <a:endParaRPr lang="en-US" dirty="0">
              <a:latin typeface="+mj-lt"/>
            </a:endParaRPr>
          </a:p>
          <a:p>
            <a:pPr lvl="2"/>
            <a:r>
              <a:rPr lang="en-US" dirty="0">
                <a:latin typeface="+mj-lt"/>
              </a:rPr>
              <a:t>Sensor</a:t>
            </a:r>
          </a:p>
          <a:p>
            <a:pPr lvl="2"/>
            <a:r>
              <a:rPr lang="en-US" dirty="0" err="1">
                <a:latin typeface="+mj-lt"/>
              </a:rPr>
              <a:t>SensorEvent</a:t>
            </a:r>
            <a:endParaRPr lang="en-US" dirty="0">
              <a:latin typeface="+mj-lt"/>
            </a:endParaRPr>
          </a:p>
          <a:p>
            <a:pPr lvl="2"/>
            <a:r>
              <a:rPr lang="en-US" dirty="0" err="1">
                <a:latin typeface="+mj-lt"/>
              </a:rPr>
              <a:t>SensorEventListner</a:t>
            </a:r>
            <a:endParaRPr lang="en-US" dirty="0">
              <a:latin typeface="+mj-lt"/>
            </a:endParaRPr>
          </a:p>
          <a:p>
            <a:pPr lvl="2"/>
            <a:endParaRPr lang="en-US" dirty="0">
              <a:latin typeface="+mj-lt"/>
            </a:endParaRPr>
          </a:p>
          <a:p>
            <a:endParaRPr lang="en-US" dirty="0">
              <a:latin typeface="+mj-lt"/>
            </a:endParaRPr>
          </a:p>
        </p:txBody>
      </p:sp>
    </p:spTree>
    <p:extLst>
      <p:ext uri="{BB962C8B-B14F-4D97-AF65-F5344CB8AC3E}">
        <p14:creationId xmlns:p14="http://schemas.microsoft.com/office/powerpoint/2010/main" val="1713713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58DAF-249F-5148-9CF1-E8D24A5F7E28}"/>
              </a:ext>
            </a:extLst>
          </p:cNvPr>
          <p:cNvSpPr>
            <a:spLocks noGrp="1"/>
          </p:cNvSpPr>
          <p:nvPr>
            <p:ph type="title"/>
          </p:nvPr>
        </p:nvSpPr>
        <p:spPr/>
        <p:txBody>
          <a:bodyPr>
            <a:normAutofit/>
          </a:bodyPr>
          <a:lstStyle/>
          <a:p>
            <a:r>
              <a:rPr lang="en-US" sz="3600" dirty="0"/>
              <a:t>Sensors</a:t>
            </a:r>
          </a:p>
        </p:txBody>
      </p:sp>
      <p:sp>
        <p:nvSpPr>
          <p:cNvPr id="3" name="Content Placeholder 2">
            <a:extLst>
              <a:ext uri="{FF2B5EF4-FFF2-40B4-BE49-F238E27FC236}">
                <a16:creationId xmlns:a16="http://schemas.microsoft.com/office/drawing/2014/main" id="{ED8CA070-04CC-FB4D-AFC6-2FBAE50B479E}"/>
              </a:ext>
            </a:extLst>
          </p:cNvPr>
          <p:cNvSpPr>
            <a:spLocks noGrp="1"/>
          </p:cNvSpPr>
          <p:nvPr>
            <p:ph idx="1"/>
          </p:nvPr>
        </p:nvSpPr>
        <p:spPr>
          <a:xfrm>
            <a:off x="838200" y="1467294"/>
            <a:ext cx="10515600" cy="4709670"/>
          </a:xfrm>
        </p:spPr>
        <p:txBody>
          <a:bodyPr>
            <a:normAutofit/>
          </a:bodyPr>
          <a:lstStyle/>
          <a:p>
            <a:pPr lvl="1"/>
            <a:r>
              <a:rPr lang="en-US" sz="2200" dirty="0">
                <a:latin typeface="+mj-lt"/>
              </a:rPr>
              <a:t>Categories of sensors [1]</a:t>
            </a:r>
          </a:p>
          <a:p>
            <a:pPr lvl="2"/>
            <a:r>
              <a:rPr lang="en-US" dirty="0">
                <a:latin typeface="+mj-lt"/>
              </a:rPr>
              <a:t>Motion</a:t>
            </a:r>
          </a:p>
          <a:p>
            <a:pPr lvl="2"/>
            <a:r>
              <a:rPr lang="en-US" dirty="0">
                <a:latin typeface="+mj-lt"/>
              </a:rPr>
              <a:t>Position</a:t>
            </a:r>
          </a:p>
          <a:p>
            <a:pPr lvl="2"/>
            <a:r>
              <a:rPr lang="en-US" dirty="0">
                <a:latin typeface="+mj-lt"/>
              </a:rPr>
              <a:t>Environmental</a:t>
            </a:r>
          </a:p>
          <a:p>
            <a:pPr lvl="2"/>
            <a:endParaRPr lang="en-US" dirty="0">
              <a:latin typeface="+mj-lt"/>
            </a:endParaRPr>
          </a:p>
          <a:p>
            <a:pPr lvl="1"/>
            <a:r>
              <a:rPr lang="en-US" sz="2200" dirty="0">
                <a:latin typeface="+mj-lt"/>
              </a:rPr>
              <a:t>Sensors Used</a:t>
            </a:r>
            <a:r>
              <a:rPr lang="en-US" dirty="0">
                <a:latin typeface="+mj-lt"/>
              </a:rPr>
              <a:t>:</a:t>
            </a:r>
          </a:p>
          <a:p>
            <a:pPr lvl="2"/>
            <a:r>
              <a:rPr lang="en-US" dirty="0">
                <a:latin typeface="+mj-lt"/>
              </a:rPr>
              <a:t>Accelerometer[3]</a:t>
            </a:r>
          </a:p>
          <a:p>
            <a:pPr lvl="2"/>
            <a:r>
              <a:rPr lang="en-US" dirty="0">
                <a:latin typeface="+mj-lt"/>
              </a:rPr>
              <a:t>Gyroscope[2]</a:t>
            </a:r>
          </a:p>
          <a:p>
            <a:pPr lvl="2"/>
            <a:r>
              <a:rPr lang="en-US" dirty="0">
                <a:latin typeface="+mj-lt"/>
              </a:rPr>
              <a:t>Magnetometer</a:t>
            </a:r>
          </a:p>
        </p:txBody>
      </p:sp>
      <p:sp>
        <p:nvSpPr>
          <p:cNvPr id="4" name="Slide Number Placeholder 3">
            <a:extLst>
              <a:ext uri="{FF2B5EF4-FFF2-40B4-BE49-F238E27FC236}">
                <a16:creationId xmlns:a16="http://schemas.microsoft.com/office/drawing/2014/main" id="{02DAFDE3-3DC8-BA46-9FC0-C2A8DAD1FA8D}"/>
              </a:ext>
            </a:extLst>
          </p:cNvPr>
          <p:cNvSpPr>
            <a:spLocks noGrp="1"/>
          </p:cNvSpPr>
          <p:nvPr>
            <p:ph type="sldNum" sz="quarter" idx="12"/>
          </p:nvPr>
        </p:nvSpPr>
        <p:spPr/>
        <p:txBody>
          <a:bodyPr/>
          <a:lstStyle/>
          <a:p>
            <a:fld id="{87DF2A7E-8477-AD4D-AAAC-6B3DEECADF48}" type="slidenum">
              <a:rPr lang="de-DE" smtClean="0">
                <a:latin typeface="+mj-lt"/>
              </a:rPr>
              <a:t>5</a:t>
            </a:fld>
            <a:endParaRPr lang="de-DE">
              <a:latin typeface="+mj-lt"/>
            </a:endParaRPr>
          </a:p>
        </p:txBody>
      </p:sp>
      <p:pic>
        <p:nvPicPr>
          <p:cNvPr id="5" name="Graphic 4">
            <a:extLst>
              <a:ext uri="{FF2B5EF4-FFF2-40B4-BE49-F238E27FC236}">
                <a16:creationId xmlns:a16="http://schemas.microsoft.com/office/drawing/2014/main" id="{6D17843F-67EA-D94B-84D4-8EE26E4799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23400" y="131763"/>
            <a:ext cx="2489200" cy="990600"/>
          </a:xfrm>
          <a:prstGeom prst="rect">
            <a:avLst/>
          </a:prstGeom>
        </p:spPr>
      </p:pic>
      <p:pic>
        <p:nvPicPr>
          <p:cNvPr id="6" name="Picture 5">
            <a:extLst>
              <a:ext uri="{FF2B5EF4-FFF2-40B4-BE49-F238E27FC236}">
                <a16:creationId xmlns:a16="http://schemas.microsoft.com/office/drawing/2014/main" id="{4D93DBA7-23B2-3746-8179-DDFA97BD817C}"/>
              </a:ext>
            </a:extLst>
          </p:cNvPr>
          <p:cNvPicPr>
            <a:picLocks noChangeAspect="1"/>
          </p:cNvPicPr>
          <p:nvPr/>
        </p:nvPicPr>
        <p:blipFill rotWithShape="1">
          <a:blip r:embed="rId4"/>
          <a:srcRect r="27060" b="30496"/>
          <a:stretch/>
        </p:blipFill>
        <p:spPr>
          <a:xfrm>
            <a:off x="5791200" y="550809"/>
            <a:ext cx="3485055" cy="5108398"/>
          </a:xfrm>
          <a:prstGeom prst="rect">
            <a:avLst/>
          </a:prstGeom>
        </p:spPr>
      </p:pic>
    </p:spTree>
    <p:extLst>
      <p:ext uri="{BB962C8B-B14F-4D97-AF65-F5344CB8AC3E}">
        <p14:creationId xmlns:p14="http://schemas.microsoft.com/office/powerpoint/2010/main" val="2622855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3E7FC-AF8F-634E-85D0-DC60D8D24D83}"/>
              </a:ext>
            </a:extLst>
          </p:cNvPr>
          <p:cNvSpPr>
            <a:spLocks noGrp="1"/>
          </p:cNvSpPr>
          <p:nvPr>
            <p:ph type="title"/>
          </p:nvPr>
        </p:nvSpPr>
        <p:spPr/>
        <p:txBody>
          <a:bodyPr>
            <a:normAutofit/>
          </a:bodyPr>
          <a:lstStyle/>
          <a:p>
            <a:r>
              <a:rPr lang="en-US" sz="3600" dirty="0"/>
              <a:t>References</a:t>
            </a:r>
          </a:p>
        </p:txBody>
      </p:sp>
      <p:sp>
        <p:nvSpPr>
          <p:cNvPr id="3" name="Content Placeholder 2">
            <a:extLst>
              <a:ext uri="{FF2B5EF4-FFF2-40B4-BE49-F238E27FC236}">
                <a16:creationId xmlns:a16="http://schemas.microsoft.com/office/drawing/2014/main" id="{CB9AD1CB-5133-ED4A-A397-B5BABD98A6D2}"/>
              </a:ext>
            </a:extLst>
          </p:cNvPr>
          <p:cNvSpPr>
            <a:spLocks noGrp="1"/>
          </p:cNvSpPr>
          <p:nvPr>
            <p:ph idx="1"/>
          </p:nvPr>
        </p:nvSpPr>
        <p:spPr>
          <a:xfrm>
            <a:off x="838200" y="1545021"/>
            <a:ext cx="10515600" cy="4631942"/>
          </a:xfrm>
        </p:spPr>
        <p:txBody>
          <a:bodyPr>
            <a:normAutofit/>
          </a:bodyPr>
          <a:lstStyle/>
          <a:p>
            <a:pPr marL="514350" indent="-514350">
              <a:buFont typeface="+mj-lt"/>
              <a:buAutoNum type="arabicParenBoth"/>
            </a:pPr>
            <a:r>
              <a:rPr lang="en-US" sz="2200" dirty="0">
                <a:latin typeface="+mj-lt"/>
              </a:rPr>
              <a:t>https://</a:t>
            </a:r>
            <a:r>
              <a:rPr lang="en-US" sz="2200" dirty="0" err="1">
                <a:latin typeface="+mj-lt"/>
              </a:rPr>
              <a:t>developer.android.com</a:t>
            </a:r>
            <a:r>
              <a:rPr lang="en-US" sz="2200" dirty="0">
                <a:latin typeface="+mj-lt"/>
              </a:rPr>
              <a:t>/guide/topics/sensors Accessed: 26.05.2020</a:t>
            </a:r>
          </a:p>
          <a:p>
            <a:pPr marL="514350" indent="-514350">
              <a:buFont typeface="+mj-lt"/>
              <a:buAutoNum type="arabicParenBoth"/>
            </a:pPr>
            <a:r>
              <a:rPr lang="en-US" sz="2200" dirty="0">
                <a:latin typeface="+mj-lt"/>
              </a:rPr>
              <a:t>https://</a:t>
            </a:r>
            <a:r>
              <a:rPr lang="en-US" sz="2200" dirty="0" err="1">
                <a:latin typeface="+mj-lt"/>
              </a:rPr>
              <a:t>ef.engr.utk.edu</a:t>
            </a:r>
            <a:r>
              <a:rPr lang="en-US" sz="2200" dirty="0">
                <a:latin typeface="+mj-lt"/>
              </a:rPr>
              <a:t>/</a:t>
            </a:r>
            <a:r>
              <a:rPr lang="en-US" sz="2200" dirty="0" err="1">
                <a:latin typeface="+mj-lt"/>
              </a:rPr>
              <a:t>hyperphysics</a:t>
            </a:r>
            <a:r>
              <a:rPr lang="en-US" sz="2200" dirty="0">
                <a:latin typeface="+mj-lt"/>
              </a:rPr>
              <a:t>/</a:t>
            </a:r>
            <a:r>
              <a:rPr lang="en-US" sz="2200" dirty="0" err="1">
                <a:latin typeface="+mj-lt"/>
              </a:rPr>
              <a:t>hbase</a:t>
            </a:r>
            <a:r>
              <a:rPr lang="en-US" sz="2200" dirty="0">
                <a:latin typeface="+mj-lt"/>
              </a:rPr>
              <a:t>/</a:t>
            </a:r>
            <a:r>
              <a:rPr lang="en-US" sz="2200" dirty="0" err="1">
                <a:latin typeface="+mj-lt"/>
              </a:rPr>
              <a:t>gyr.html</a:t>
            </a:r>
            <a:r>
              <a:rPr lang="en-US" sz="2200" dirty="0">
                <a:latin typeface="+mj-lt"/>
              </a:rPr>
              <a:t> Accessed: 26.05.2020</a:t>
            </a:r>
          </a:p>
          <a:p>
            <a:pPr marL="514350" indent="-514350">
              <a:buFont typeface="+mj-lt"/>
              <a:buAutoNum type="arabicParenBoth"/>
            </a:pPr>
            <a:r>
              <a:rPr lang="en-US" sz="2200" dirty="0">
                <a:latin typeface="+mj-lt"/>
              </a:rPr>
              <a:t>https://</a:t>
            </a:r>
            <a:r>
              <a:rPr lang="en-US" sz="2200" dirty="0" err="1">
                <a:latin typeface="+mj-lt"/>
              </a:rPr>
              <a:t>www.livescience.com</a:t>
            </a:r>
            <a:r>
              <a:rPr lang="en-US" sz="2200" dirty="0">
                <a:latin typeface="+mj-lt"/>
              </a:rPr>
              <a:t>/40102-accelerometers.html Accessed: 26.05.2020</a:t>
            </a:r>
          </a:p>
        </p:txBody>
      </p:sp>
      <p:sp>
        <p:nvSpPr>
          <p:cNvPr id="4" name="Slide Number Placeholder 3">
            <a:extLst>
              <a:ext uri="{FF2B5EF4-FFF2-40B4-BE49-F238E27FC236}">
                <a16:creationId xmlns:a16="http://schemas.microsoft.com/office/drawing/2014/main" id="{2E6326AC-D262-5541-B9C3-D91F2837D3D9}"/>
              </a:ext>
            </a:extLst>
          </p:cNvPr>
          <p:cNvSpPr>
            <a:spLocks noGrp="1"/>
          </p:cNvSpPr>
          <p:nvPr>
            <p:ph type="sldNum" sz="quarter" idx="12"/>
          </p:nvPr>
        </p:nvSpPr>
        <p:spPr/>
        <p:txBody>
          <a:bodyPr/>
          <a:lstStyle/>
          <a:p>
            <a:fld id="{87DF2A7E-8477-AD4D-AAAC-6B3DEECADF48}" type="slidenum">
              <a:rPr lang="de-DE" smtClean="0">
                <a:latin typeface="+mj-lt"/>
              </a:rPr>
              <a:t>6</a:t>
            </a:fld>
            <a:endParaRPr lang="de-DE">
              <a:latin typeface="+mj-lt"/>
            </a:endParaRPr>
          </a:p>
        </p:txBody>
      </p:sp>
      <p:pic>
        <p:nvPicPr>
          <p:cNvPr id="5" name="Graphic 4">
            <a:extLst>
              <a:ext uri="{FF2B5EF4-FFF2-40B4-BE49-F238E27FC236}">
                <a16:creationId xmlns:a16="http://schemas.microsoft.com/office/drawing/2014/main" id="{614E00D7-7BDB-A04F-B7C5-C64CF399A0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23400" y="182065"/>
            <a:ext cx="2489200" cy="990600"/>
          </a:xfrm>
          <a:prstGeom prst="rect">
            <a:avLst/>
          </a:prstGeom>
        </p:spPr>
      </p:pic>
    </p:spTree>
    <p:extLst>
      <p:ext uri="{BB962C8B-B14F-4D97-AF65-F5344CB8AC3E}">
        <p14:creationId xmlns:p14="http://schemas.microsoft.com/office/powerpoint/2010/main" val="66570641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1495</TotalTime>
  <Words>208</Words>
  <Application>Microsoft Macintosh PowerPoint</Application>
  <PresentationFormat>Widescreen</PresentationFormat>
  <Paragraphs>54</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Human Activity Recognition (HAR)</vt:lpstr>
      <vt:lpstr>PowerPoint Presentation</vt:lpstr>
      <vt:lpstr>Requirements</vt:lpstr>
      <vt:lpstr>Development environment</vt:lpstr>
      <vt:lpstr>Sensors</vt:lpstr>
      <vt:lpstr>References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Engineering</dc:title>
  <dc:creator>Microsoft Office User</dc:creator>
  <cp:lastModifiedBy>Microsoft Office User</cp:lastModifiedBy>
  <cp:revision>69</cp:revision>
  <dcterms:created xsi:type="dcterms:W3CDTF">2019-10-24T12:19:51Z</dcterms:created>
  <dcterms:modified xsi:type="dcterms:W3CDTF">2020-05-28T20:39:17Z</dcterms:modified>
</cp:coreProperties>
</file>